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0" r:id="rId4"/>
    <p:sldId id="258" r:id="rId5"/>
    <p:sldId id="261" r:id="rId6"/>
    <p:sldId id="262" r:id="rId7"/>
    <p:sldId id="265" r:id="rId8"/>
    <p:sldId id="263" r:id="rId9"/>
    <p:sldId id="264" r:id="rId10"/>
    <p:sldId id="266" r:id="rId11"/>
    <p:sldId id="268" r:id="rId12"/>
    <p:sldId id="269" r:id="rId13"/>
    <p:sldId id="271" r:id="rId14"/>
    <p:sldId id="270" r:id="rId15"/>
    <p:sldId id="267" r:id="rId16"/>
    <p:sldId id="276" r:id="rId17"/>
    <p:sldId id="277" r:id="rId18"/>
    <p:sldId id="278" r:id="rId19"/>
    <p:sldId id="27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35"/>
    <p:restoredTop sz="94605"/>
  </p:normalViewPr>
  <p:slideViewPr>
    <p:cSldViewPr snapToGrid="0" snapToObjects="1">
      <p:cViewPr varScale="1">
        <p:scale>
          <a:sx n="62" d="100"/>
          <a:sy n="62" d="100"/>
        </p:scale>
        <p:origin x="232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80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27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2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97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mbe/article-abstract/34/11/2970/3896419" TargetMode="External"/><Relationship Id="rId2" Type="http://schemas.openxmlformats.org/officeDocument/2006/relationships/hyperlink" Target="https://doi.org/10.1371/journal.pcbi.100052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93/ve/vez030" TargetMode="External"/><Relationship Id="rId5" Type="http://schemas.openxmlformats.org/officeDocument/2006/relationships/hyperlink" Target="https://doi.org/10.1371/journal.ppat.1003932" TargetMode="External"/><Relationship Id="rId4" Type="http://schemas.openxmlformats.org/officeDocument/2006/relationships/hyperlink" Target="https://doi.org/10.1093/molbev/msw06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Accounting for population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Structured population models in </a:t>
            </a:r>
            <a:r>
              <a:rPr lang="en-US" dirty="0" err="1"/>
              <a:t>phylodynamics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1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structure coalescent model how lineage coalesce within and migrate between demes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EA8806-0FE4-5E43-AA57-16A00BA83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2745" y="3144683"/>
            <a:ext cx="2540000" cy="1917700"/>
          </a:xfrm>
        </p:spPr>
      </p:pic>
      <p:pic>
        <p:nvPicPr>
          <p:cNvPr id="4" name="New picture">
            <a:extLst>
              <a:ext uri="{FF2B5EF4-FFF2-40B4-BE49-F238E27FC236}">
                <a16:creationId xmlns:a16="http://schemas.microsoft.com/office/drawing/2014/main" id="{469BD72D-A423-E64C-B1AA-231C762F89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09255" y="1853334"/>
            <a:ext cx="5943600" cy="38221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23BBFC-900C-1D41-A257-2006F68D6BB4}"/>
              </a:ext>
            </a:extLst>
          </p:cNvPr>
          <p:cNvSpPr txBox="1"/>
          <p:nvPr/>
        </p:nvSpPr>
        <p:spPr>
          <a:xfrm>
            <a:off x="4518212" y="6114429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2017, </a:t>
            </a:r>
            <a:r>
              <a:rPr lang="en-US" i="1" dirty="0"/>
              <a:t>MBE</a:t>
            </a:r>
          </a:p>
        </p:txBody>
      </p:sp>
    </p:spTree>
    <p:extLst>
      <p:ext uri="{BB962C8B-B14F-4D97-AF65-F5344CB8AC3E}">
        <p14:creationId xmlns:p14="http://schemas.microsoft.com/office/powerpoint/2010/main" val="274103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MASCOT approximates the structured coalescent to dramatically improve efficiency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3F934-A5B7-0A42-9183-5BB21DA31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B3ECB-8A30-184F-9D94-CCF66115AFC0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2018, </a:t>
            </a:r>
            <a:r>
              <a:rPr lang="en-US" i="1" dirty="0" err="1"/>
              <a:t>Bioinf</a:t>
            </a:r>
            <a:r>
              <a:rPr lang="en-US" i="1" dirty="0"/>
              <a:t>.</a:t>
            </a:r>
          </a:p>
        </p:txBody>
      </p:sp>
      <p:pic>
        <p:nvPicPr>
          <p:cNvPr id="9" name="New picture">
            <a:extLst>
              <a:ext uri="{FF2B5EF4-FFF2-40B4-BE49-F238E27FC236}">
                <a16:creationId xmlns:a16="http://schemas.microsoft.com/office/drawing/2014/main" id="{B4FDF722-93A8-7C4D-A6CC-4927A116F2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06854" y="1825625"/>
            <a:ext cx="5578292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9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18D9-6780-E047-8770-9CD2A703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336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Migration rates and effective population sizes can be informed from outside data using a GLM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48B9F-1BE9-F945-8C96-36EE43B87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620" y="1908932"/>
            <a:ext cx="8036759" cy="4422595"/>
          </a:xfrm>
        </p:spPr>
      </p:pic>
    </p:spTree>
    <p:extLst>
      <p:ext uri="{BB962C8B-B14F-4D97-AF65-F5344CB8AC3E}">
        <p14:creationId xmlns:p14="http://schemas.microsoft.com/office/powerpoint/2010/main" val="2438885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D232-9803-384B-A638-531D93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rates in the DTA model can be informed by transportation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AF773-5B84-D045-B7A4-25B878A8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8E3A1B-D2F7-7448-A95D-7AEDDE4DF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6" y="1690688"/>
            <a:ext cx="504769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D0EC7-4DA9-2848-A2AE-B1426168ACDE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Lemey</a:t>
            </a:r>
            <a:r>
              <a:rPr lang="en-US" dirty="0"/>
              <a:t> et al., 2014,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4D0FD03-5DBE-1640-852E-27FF3F0A1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1"/>
          <a:stretch/>
        </p:blipFill>
        <p:spPr bwMode="auto">
          <a:xfrm>
            <a:off x="5708785" y="1531144"/>
            <a:ext cx="3327639" cy="502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919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0" y="365125"/>
            <a:ext cx="6504709" cy="1837748"/>
          </a:xfrm>
        </p:spPr>
        <p:txBody>
          <a:bodyPr>
            <a:normAutofit fontScale="90000"/>
          </a:bodyPr>
          <a:lstStyle/>
          <a:p>
            <a:r>
              <a:rPr lang="en-US" dirty="0"/>
              <a:t>Time dependent predictors can be linked to migration rates and effective population sizes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CC5309-9E68-D348-9C14-13544B520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102" y="220398"/>
            <a:ext cx="4224989" cy="650766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2B3ECB-8A30-184F-9D94-CCF66115AFC0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2019,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93050-EB2D-CE4A-A106-1E322ABB4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029" y="2573517"/>
            <a:ext cx="3972589" cy="39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75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Multi-type birth-death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D185-A703-E04B-AD17-9A42C3549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24333"/>
            <a:ext cx="4443485" cy="42526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 types, </a:t>
            </a:r>
            <a:r>
              <a:rPr lang="en-US" dirty="0" err="1"/>
              <a:t>i</a:t>
            </a:r>
            <a:r>
              <a:rPr lang="en-US" dirty="0"/>
              <a:t> = 1,…,N</a:t>
            </a:r>
          </a:p>
          <a:p>
            <a:endParaRPr lang="en-US" dirty="0"/>
          </a:p>
          <a:p>
            <a:r>
              <a:rPr lang="en-US" dirty="0"/>
              <a:t>N birth rates </a:t>
            </a:r>
            <a:r>
              <a:rPr lang="en-US" dirty="0" err="1"/>
              <a:t>λ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N death rates </a:t>
            </a:r>
            <a:r>
              <a:rPr lang="en-US" dirty="0" err="1"/>
              <a:t>μ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N sampling rates </a:t>
            </a:r>
            <a:r>
              <a:rPr lang="en-US" dirty="0" err="1"/>
              <a:t>ψ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dirty="0"/>
          </a:p>
          <a:p>
            <a:r>
              <a:rPr lang="en-US" dirty="0"/>
              <a:t>Migration rates </a:t>
            </a:r>
            <a:r>
              <a:rPr lang="en-US" dirty="0" err="1"/>
              <a:t>m</a:t>
            </a:r>
            <a:r>
              <a:rPr lang="en-US" baseline="-25000" dirty="0" err="1"/>
              <a:t>i,j</a:t>
            </a:r>
            <a:r>
              <a:rPr lang="en-US" dirty="0"/>
              <a:t> ∀ </a:t>
            </a:r>
            <a:r>
              <a:rPr lang="en-US" dirty="0" err="1"/>
              <a:t>i</a:t>
            </a:r>
            <a:r>
              <a:rPr lang="en-US" dirty="0"/>
              <a:t> ≠ 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1EA02-1E2C-5D41-ACBA-155C42D5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58" y="1690688"/>
            <a:ext cx="5032642" cy="4389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AD5C08-876B-1441-B359-0916E841A2FB}"/>
              </a:ext>
            </a:extLst>
          </p:cNvPr>
          <p:cNvSpPr txBox="1"/>
          <p:nvPr/>
        </p:nvSpPr>
        <p:spPr>
          <a:xfrm>
            <a:off x="8908473" y="6292820"/>
            <a:ext cx="328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Kühnert</a:t>
            </a:r>
            <a:r>
              <a:rPr lang="en-US" sz="2000" dirty="0"/>
              <a:t> </a:t>
            </a:r>
            <a:r>
              <a:rPr lang="en-US" sz="2000" i="1" dirty="0"/>
              <a:t>et al. </a:t>
            </a:r>
            <a:r>
              <a:rPr lang="en-US" sz="2000" dirty="0"/>
              <a:t>MBE, 2016</a:t>
            </a:r>
          </a:p>
        </p:txBody>
      </p:sp>
    </p:spTree>
    <p:extLst>
      <p:ext uri="{BB962C8B-B14F-4D97-AF65-F5344CB8AC3E}">
        <p14:creationId xmlns:p14="http://schemas.microsoft.com/office/powerpoint/2010/main" val="72040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A42-F9E8-A64B-A916-CA859AC9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9E150-49F6-2448-BA70-6E2F22B01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Coloured</a:t>
            </a:r>
            <a:r>
              <a:rPr lang="en-US" dirty="0"/>
              <a:t> or </a:t>
            </a:r>
            <a:r>
              <a:rPr lang="en-US" dirty="0" err="1"/>
              <a:t>uncoloured</a:t>
            </a:r>
            <a:r>
              <a:rPr lang="en-US" dirty="0"/>
              <a:t> trees, i.e. trees including the migration history or not (BDMM)</a:t>
            </a:r>
          </a:p>
          <a:p>
            <a:endParaRPr lang="en-US" dirty="0"/>
          </a:p>
          <a:p>
            <a:r>
              <a:rPr lang="en-US" dirty="0"/>
              <a:t>Fixed types at the tips (BDMM) or estimated (MSBD)</a:t>
            </a:r>
          </a:p>
          <a:p>
            <a:endParaRPr lang="en-US" dirty="0"/>
          </a:p>
          <a:p>
            <a:r>
              <a:rPr lang="en-US" dirty="0"/>
              <a:t>Extended multi-type birth-death model with birth rate between demes </a:t>
            </a:r>
            <a:r>
              <a:rPr lang="en-US" dirty="0" err="1"/>
              <a:t>λ</a:t>
            </a:r>
            <a:r>
              <a:rPr lang="en-US" baseline="-25000" dirty="0" err="1"/>
              <a:t>i,j</a:t>
            </a:r>
            <a:r>
              <a:rPr lang="en-US" dirty="0"/>
              <a:t> ∀ </a:t>
            </a:r>
            <a:r>
              <a:rPr lang="en-US" dirty="0" err="1"/>
              <a:t>i</a:t>
            </a:r>
            <a:r>
              <a:rPr lang="en-US" dirty="0"/>
              <a:t> ≠ j (BDMM, XML only)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9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6F94E-8CAA-B04C-8950-0F8492BF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/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6DA1A-8213-0647-983C-09F592E8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Pro: parameter estimates map to biologically meaningful quantities (R</a:t>
            </a:r>
            <a:r>
              <a:rPr lang="en-US" baseline="-25000" dirty="0"/>
              <a:t>0</a:t>
            </a:r>
            <a:r>
              <a:rPr lang="en-US" dirty="0"/>
              <a:t>, length of infectious period,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Con: computational cost (BDMM) or approximations (MSBD)</a:t>
            </a:r>
          </a:p>
          <a:p>
            <a:endParaRPr lang="en-US" dirty="0"/>
          </a:p>
          <a:p>
            <a:r>
              <a:rPr lang="en-US" dirty="0"/>
              <a:t>Con: sensitive to unmodelled sampling discrepancies</a:t>
            </a:r>
          </a:p>
        </p:txBody>
      </p:sp>
    </p:spTree>
    <p:extLst>
      <p:ext uri="{BB962C8B-B14F-4D97-AF65-F5344CB8AC3E}">
        <p14:creationId xmlns:p14="http://schemas.microsoft.com/office/powerpoint/2010/main" val="371447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3272-E3E1-A842-957E-8D0927AA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tuberculosis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B92AA-A522-BC4F-9CB1-9A2AB04A7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455" y="1649124"/>
            <a:ext cx="6858000" cy="4407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74B511-C1FE-BA40-998A-F7B118E93DEE}"/>
              </a:ext>
            </a:extLst>
          </p:cNvPr>
          <p:cNvSpPr txBox="1"/>
          <p:nvPr/>
        </p:nvSpPr>
        <p:spPr>
          <a:xfrm>
            <a:off x="8790711" y="6153409"/>
            <a:ext cx="3262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Pečerska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, in preparation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6C97B-A7B9-9640-B0BB-AE612A8C1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1" y="2024002"/>
            <a:ext cx="404037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27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30288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H3N2 sequences show spatial clustering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0751AA9-DA9C-BA4F-8C87-9FBB425A0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1780" y="1825625"/>
            <a:ext cx="692844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2010,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</p:spTree>
    <p:extLst>
      <p:ext uri="{BB962C8B-B14F-4D97-AF65-F5344CB8AC3E}">
        <p14:creationId xmlns:p14="http://schemas.microsoft.com/office/powerpoint/2010/main" val="3442556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on DTA: </a:t>
            </a:r>
            <a:r>
              <a:rPr lang="en-US" dirty="0">
                <a:hlinkClick r:id="rId2"/>
              </a:rPr>
              <a:t>https://doi.org/10.1371/journal.pcbi.1000520</a:t>
            </a:r>
            <a:endParaRPr lang="en-US" dirty="0"/>
          </a:p>
          <a:p>
            <a:r>
              <a:rPr lang="en-US" dirty="0"/>
              <a:t>How do different structured coalescent methods compare: </a:t>
            </a:r>
            <a:r>
              <a:rPr lang="en-US" dirty="0">
                <a:hlinkClick r:id="rId3"/>
              </a:rPr>
              <a:t>https://academic.oup.com/mbe/article-abstract/34/11/2970/3896419</a:t>
            </a:r>
            <a:endParaRPr lang="en-US" dirty="0"/>
          </a:p>
          <a:p>
            <a:r>
              <a:rPr lang="en-US" dirty="0"/>
              <a:t>Birth-death models with migration: </a:t>
            </a:r>
            <a:r>
              <a:rPr lang="en-US" u="sng" dirty="0">
                <a:hlinkClick r:id="rId4"/>
              </a:rPr>
              <a:t>https://doi.org/10.1093/molbev/msw064</a:t>
            </a:r>
            <a:endParaRPr lang="en-US" dirty="0"/>
          </a:p>
          <a:p>
            <a:r>
              <a:rPr lang="en-US" dirty="0"/>
              <a:t>GLM for DTA: </a:t>
            </a:r>
            <a:r>
              <a:rPr lang="en-US" dirty="0">
                <a:hlinkClick r:id="rId5"/>
              </a:rPr>
              <a:t>https://doi.org/10.1371/journal.ppat.1003932</a:t>
            </a:r>
            <a:endParaRPr lang="en-US" dirty="0"/>
          </a:p>
          <a:p>
            <a:r>
              <a:rPr lang="en-US" dirty="0"/>
              <a:t>GLM for MASCOT: </a:t>
            </a:r>
            <a:r>
              <a:rPr lang="en-US" u="sng" dirty="0">
                <a:hlinkClick r:id="rId6"/>
              </a:rPr>
              <a:t>https://doi.org/10.1093/ve/vez030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09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sequences cluster by host of isolation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CE7C41B-8045-7044-B457-7E91CC82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44" y="1353556"/>
            <a:ext cx="5102111" cy="5135112"/>
          </a:xfrm>
        </p:spPr>
      </p:pic>
    </p:spTree>
    <p:extLst>
      <p:ext uri="{BB962C8B-B14F-4D97-AF65-F5344CB8AC3E}">
        <p14:creationId xmlns:p14="http://schemas.microsoft.com/office/powerpoint/2010/main" val="420650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Phylogenetic trees are formed by population processes and contain information about them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F2B03A-2ACB-EF48-B8E5-651DAF5E7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953" y="2189019"/>
            <a:ext cx="9312094" cy="3527930"/>
          </a:xfrm>
        </p:spPr>
      </p:pic>
    </p:spTree>
    <p:extLst>
      <p:ext uri="{BB962C8B-B14F-4D97-AF65-F5344CB8AC3E}">
        <p14:creationId xmlns:p14="http://schemas.microsoft.com/office/powerpoint/2010/main" val="797837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to account for population structure: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9F930-64DB-584D-9C5E-A832107C7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DTA: </a:t>
            </a:r>
            <a:r>
              <a:rPr lang="en-US" dirty="0"/>
              <a:t>Assumes structure to be a neutral trait evolving “on top” of a phylogenetic tree (</a:t>
            </a:r>
            <a:r>
              <a:rPr lang="en-US" dirty="0" err="1"/>
              <a:t>Lemey</a:t>
            </a:r>
            <a:r>
              <a:rPr lang="en-US" dirty="0"/>
              <a:t> 2009).</a:t>
            </a:r>
          </a:p>
          <a:p>
            <a:endParaRPr lang="en-US" dirty="0"/>
          </a:p>
          <a:p>
            <a:r>
              <a:rPr lang="en-US" b="1" dirty="0"/>
              <a:t>Structured Coalescent: </a:t>
            </a:r>
            <a:r>
              <a:rPr lang="en-US" dirty="0"/>
              <a:t>Models how lineage coalesce within and migrate between discrete locations.</a:t>
            </a:r>
          </a:p>
          <a:p>
            <a:endParaRPr lang="en-US" dirty="0"/>
          </a:p>
          <a:p>
            <a:r>
              <a:rPr lang="en-US" b="1" dirty="0"/>
              <a:t>Multi-type Birth-death models: </a:t>
            </a:r>
            <a:r>
              <a:rPr lang="en-US" dirty="0"/>
              <a:t>model lineage-specific birth, death and sampling rates based on discrete types.</a:t>
            </a:r>
          </a:p>
        </p:txBody>
      </p:sp>
    </p:spTree>
    <p:extLst>
      <p:ext uri="{BB962C8B-B14F-4D97-AF65-F5344CB8AC3E}">
        <p14:creationId xmlns:p14="http://schemas.microsoft.com/office/powerpoint/2010/main" val="132630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was generated by a different process (e.g. a coalescent process).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3BED16-4AE2-E043-9C82-B3D334AF0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58663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Root of the tree is in some location (here red)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1FA5FA-24C3-7C45-9BE3-86ECF162D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</p:spTree>
    <p:extLst>
      <p:ext uri="{BB962C8B-B14F-4D97-AF65-F5344CB8AC3E}">
        <p14:creationId xmlns:p14="http://schemas.microsoft.com/office/powerpoint/2010/main" val="2328927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Then models the migration process on top of this tree from the root to the tips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6B7A15-1F95-EE42-BA91-68441FF8E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E05DE7-65F1-7F40-AFE7-8CBC4D7A403B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1840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locations are considered Data.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04D3B5-82AD-5646-BFBC-796E5979A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76016-B560-BB47-BF53-0CD2474E942F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22633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4233</TotalTime>
  <Words>511</Words>
  <Application>Microsoft Macintosh PowerPoint</Application>
  <PresentationFormat>Widescreen</PresentationFormat>
  <Paragraphs>66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Helvetica</vt:lpstr>
      <vt:lpstr>Office Theme</vt:lpstr>
      <vt:lpstr>Accounting for population structure</vt:lpstr>
      <vt:lpstr>H3N2 sequences show spatial clustering</vt:lpstr>
      <vt:lpstr>MERS sequences cluster by host of isolation</vt:lpstr>
      <vt:lpstr>Phylogenetic trees are formed by population processes and contain information about them</vt:lpstr>
      <vt:lpstr>Models to account for population structure:</vt:lpstr>
      <vt:lpstr>Tree was generated by a different process (e.g. a coalescent process). </vt:lpstr>
      <vt:lpstr>Root of the tree is in some location (here red)</vt:lpstr>
      <vt:lpstr>Then models the migration process on top of this tree from the root to the tips</vt:lpstr>
      <vt:lpstr>Sampling locations are considered Data.</vt:lpstr>
      <vt:lpstr>The structure coalescent model how lineage coalesce within and migrate between demes</vt:lpstr>
      <vt:lpstr>MASCOT approximates the structured coalescent to dramatically improve efficiency</vt:lpstr>
      <vt:lpstr>Migration rates and effective population sizes can be informed from outside data using a GLM approach</vt:lpstr>
      <vt:lpstr>Migration rates in the DTA model can be informed by transportation Data</vt:lpstr>
      <vt:lpstr>Time dependent predictors can be linked to migration rates and effective population sizes</vt:lpstr>
      <vt:lpstr>Multi-type birth-death process</vt:lpstr>
      <vt:lpstr>Variations</vt:lpstr>
      <vt:lpstr>Pros / Cons</vt:lpstr>
      <vt:lpstr>Example: tuberculosis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Microsoft Office User</cp:lastModifiedBy>
  <cp:revision>43</cp:revision>
  <dcterms:created xsi:type="dcterms:W3CDTF">2020-07-05T17:44:26Z</dcterms:created>
  <dcterms:modified xsi:type="dcterms:W3CDTF">2020-07-13T22:35:29Z</dcterms:modified>
</cp:coreProperties>
</file>